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09" r:id="rId2"/>
    <p:sldId id="310" r:id="rId3"/>
    <p:sldId id="311" r:id="rId4"/>
    <p:sldId id="312" r:id="rId5"/>
    <p:sldId id="313" r:id="rId6"/>
    <p:sldId id="314" r:id="rId7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1pPr>
    <a:lvl2pPr marL="515813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2pPr>
    <a:lvl3pPr marL="1031626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3pPr>
    <a:lvl4pPr marL="1547439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4pPr>
    <a:lvl5pPr marL="2063252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5pPr>
    <a:lvl6pPr marL="2579065" algn="l" defTabSz="1031626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6pPr>
    <a:lvl7pPr marL="3094878" algn="l" defTabSz="1031626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7pPr>
    <a:lvl8pPr marL="3610691" algn="l" defTabSz="1031626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8pPr>
    <a:lvl9pPr marL="4126504" algn="l" defTabSz="1031626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5B9BD5"/>
    <a:srgbClr val="C55A11"/>
    <a:srgbClr val="F4B183"/>
    <a:srgbClr val="B6C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間スタイル 4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中間スタイル 3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0" autoAdjust="0"/>
    <p:restoredTop sz="96408" autoAdjust="0"/>
  </p:normalViewPr>
  <p:slideViewPr>
    <p:cSldViewPr>
      <p:cViewPr varScale="1">
        <p:scale>
          <a:sx n="112" d="100"/>
          <a:sy n="112" d="100"/>
        </p:scale>
        <p:origin x="224" y="9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10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B00C2-0E0B-419A-8C17-A0748A358401}" type="datetimeFigureOut">
              <a:rPr kumimoji="1" lang="ja-JP" altLang="en-US" smtClean="0"/>
              <a:pPr/>
              <a:t>2019/4/14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46B7A-63E8-437C-8807-146B0AB41A9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87851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9FAC71-E94D-4C22-B143-92D3051AD108}" type="datetimeFigureOut">
              <a:rPr kumimoji="1" lang="ja-JP" altLang="en-US" smtClean="0"/>
              <a:pPr/>
              <a:t>2019/4/14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D8314-8589-4635-B5F9-1F3A7EA5F75D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50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162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55000">
              <a:schemeClr val="bg1"/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53505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9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AAFEBB-4378-4903-9E9C-1D313C549E34}" type="datetime5">
              <a:rPr lang="ja-JP" altLang="en-US" smtClean="0"/>
              <a:pPr>
                <a:defRPr/>
              </a:pPr>
              <a:t>2019/04/14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F3D689-34B9-42D2-B353-69E5A7B45CB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08969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7028" y="685802"/>
            <a:ext cx="9035373" cy="20002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19DFD-FD91-48EC-AC2A-0E671646E40A}" type="datetime5">
              <a:rPr lang="ja-JP" altLang="en-US" smtClean="0"/>
              <a:pPr>
                <a:defRPr/>
              </a:pPr>
              <a:t>2019/04/14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7477C1-C3D8-4214-BEC8-17B1A3943F0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86519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1" y="274641"/>
            <a:ext cx="2079622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87E8D1-390F-4FE6-AC2B-7A5365E3A46A}" type="datetime5">
              <a:rPr lang="ja-JP" altLang="en-US" smtClean="0"/>
              <a:pPr>
                <a:defRPr/>
              </a:pPr>
              <a:t>2019/04/14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753911-8A36-45DF-8D6A-2FD94FB5F8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84918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912FF-E3F3-407F-8B34-C8934B96A040}" type="datetime5">
              <a:rPr lang="ja-JP" altLang="en-US" smtClean="0"/>
              <a:pPr>
                <a:defRPr/>
              </a:pPr>
              <a:t>2019/04/14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FF7EE8-D794-4629-9A2C-9C70F8D9632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6824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gradFill>
          <a:gsLst>
            <a:gs pos="28000">
              <a:schemeClr val="tx2">
                <a:lumMod val="40000"/>
                <a:lumOff val="60000"/>
              </a:schemeClr>
            </a:gs>
            <a:gs pos="74000">
              <a:schemeClr val="bg1"/>
            </a:gs>
            <a:gs pos="98000">
              <a:schemeClr val="tx2">
                <a:lumMod val="40000"/>
                <a:lumOff val="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4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871844"/>
            <a:ext cx="10363200" cy="535057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51581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316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74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63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790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948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10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265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1249EB-2B78-4A86-9C31-86440B591FCF}" type="datetime5">
              <a:rPr lang="ja-JP" altLang="en-US" smtClean="0"/>
              <a:pPr>
                <a:defRPr/>
              </a:pPr>
              <a:t>2019/04/14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9DACC1-C2A6-4930-9052-CFDB96629C4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08389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711896"/>
            <a:ext cx="5384800" cy="275104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711896"/>
            <a:ext cx="5384800" cy="275104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0889EB-E965-4DD2-8F6C-8ADC1A342AD0}" type="datetime5">
              <a:rPr lang="ja-JP" altLang="en-US" smtClean="0"/>
              <a:pPr>
                <a:defRPr/>
              </a:pPr>
              <a:t>2019/04/14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69E15-C420-407D-81CF-00EE5ACD204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9843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717115"/>
            <a:ext cx="5386917" cy="519668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813" indent="0">
              <a:buNone/>
              <a:defRPr sz="2300" b="1"/>
            </a:lvl2pPr>
            <a:lvl3pPr marL="1031626" indent="0">
              <a:buNone/>
              <a:defRPr sz="2000" b="1"/>
            </a:lvl3pPr>
            <a:lvl4pPr marL="1547439" indent="0">
              <a:buNone/>
              <a:defRPr sz="1800" b="1"/>
            </a:lvl4pPr>
            <a:lvl5pPr marL="2063252" indent="0">
              <a:buNone/>
              <a:defRPr sz="1800" b="1"/>
            </a:lvl5pPr>
            <a:lvl6pPr marL="2579065" indent="0">
              <a:buNone/>
              <a:defRPr sz="1800" b="1"/>
            </a:lvl6pPr>
            <a:lvl7pPr marL="3094878" indent="0">
              <a:buNone/>
              <a:defRPr sz="1800" b="1"/>
            </a:lvl7pPr>
            <a:lvl8pPr marL="3610691" indent="0">
              <a:buNone/>
              <a:defRPr sz="1800" b="1"/>
            </a:lvl8pPr>
            <a:lvl9pPr marL="4126504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236782"/>
            <a:ext cx="5386917" cy="1978529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717115"/>
            <a:ext cx="5389033" cy="519668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813" indent="0">
              <a:buNone/>
              <a:defRPr sz="2300" b="1"/>
            </a:lvl2pPr>
            <a:lvl3pPr marL="1031626" indent="0">
              <a:buNone/>
              <a:defRPr sz="2000" b="1"/>
            </a:lvl3pPr>
            <a:lvl4pPr marL="1547439" indent="0">
              <a:buNone/>
              <a:defRPr sz="1800" b="1"/>
            </a:lvl4pPr>
            <a:lvl5pPr marL="2063252" indent="0">
              <a:buNone/>
              <a:defRPr sz="1800" b="1"/>
            </a:lvl5pPr>
            <a:lvl6pPr marL="2579065" indent="0">
              <a:buNone/>
              <a:defRPr sz="1800" b="1"/>
            </a:lvl6pPr>
            <a:lvl7pPr marL="3094878" indent="0">
              <a:buNone/>
              <a:defRPr sz="1800" b="1"/>
            </a:lvl7pPr>
            <a:lvl8pPr marL="3610691" indent="0">
              <a:buNone/>
              <a:defRPr sz="1800" b="1"/>
            </a:lvl8pPr>
            <a:lvl9pPr marL="4126504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1236782"/>
            <a:ext cx="5389033" cy="1978529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5BCBED-0608-4804-A815-AD4D846285BB}" type="datetime5">
              <a:rPr lang="ja-JP" altLang="en-US" smtClean="0"/>
              <a:pPr>
                <a:defRPr/>
              </a:pPr>
              <a:t>2019/04/14</a:t>
            </a:fld>
            <a:endParaRPr lang="en-US" altLang="ja-JP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238B3E-8107-4912-AADB-D11DE953158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97422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5150C-06FC-4C4E-9D03-1FAED3659B0E}" type="datetime5">
              <a:rPr lang="ja-JP" altLang="en-US" smtClean="0"/>
              <a:pPr>
                <a:defRPr/>
              </a:pPr>
              <a:t>2019/04/14</a:t>
            </a:fld>
            <a:endParaRPr lang="en-US" altLang="ja-JP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E45C9-CD6C-4EA2-B05E-A331030F19D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00109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9B69D4-965D-4DD9-8449-88261721D047}" type="datetime5">
              <a:rPr lang="ja-JP" altLang="en-US" smtClean="0"/>
              <a:pPr>
                <a:defRPr/>
              </a:pPr>
              <a:t>2019/04/14</a:t>
            </a:fld>
            <a:endParaRPr lang="en-US" altLang="ja-JP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58194E-A4AF-4A0B-993F-B658104A32D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81797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51"/>
            <a:ext cx="4011084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5" y="273054"/>
            <a:ext cx="6815667" cy="2597160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7"/>
            <a:ext cx="4011084" cy="350391"/>
          </a:xfrm>
        </p:spPr>
        <p:txBody>
          <a:bodyPr/>
          <a:lstStyle>
            <a:lvl1pPr marL="0" indent="0">
              <a:buNone/>
              <a:defRPr sz="1600"/>
            </a:lvl1pPr>
            <a:lvl2pPr marL="515813" indent="0">
              <a:buNone/>
              <a:defRPr sz="1400"/>
            </a:lvl2pPr>
            <a:lvl3pPr marL="1031626" indent="0">
              <a:buNone/>
              <a:defRPr sz="1100"/>
            </a:lvl3pPr>
            <a:lvl4pPr marL="1547439" indent="0">
              <a:buNone/>
              <a:defRPr sz="1000"/>
            </a:lvl4pPr>
            <a:lvl5pPr marL="2063252" indent="0">
              <a:buNone/>
              <a:defRPr sz="1000"/>
            </a:lvl5pPr>
            <a:lvl6pPr marL="2579065" indent="0">
              <a:buNone/>
              <a:defRPr sz="1000"/>
            </a:lvl6pPr>
            <a:lvl7pPr marL="3094878" indent="0">
              <a:buNone/>
              <a:defRPr sz="1000"/>
            </a:lvl7pPr>
            <a:lvl8pPr marL="3610691" indent="0">
              <a:buNone/>
              <a:defRPr sz="1000"/>
            </a:lvl8pPr>
            <a:lvl9pPr marL="412650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039AD-BE69-481F-9B65-D61AB047870D}" type="datetime5">
              <a:rPr lang="ja-JP" altLang="en-US" smtClean="0"/>
              <a:pPr>
                <a:defRPr/>
              </a:pPr>
              <a:t>2019/04/14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9B9D18-8D53-4C44-B69E-A69755BDC1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30495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9"/>
            <a:ext cx="7315200" cy="658167"/>
          </a:xfrm>
        </p:spPr>
        <p:txBody>
          <a:bodyPr rtlCol="0"/>
          <a:lstStyle>
            <a:lvl1pPr marL="0" indent="0">
              <a:buNone/>
              <a:defRPr sz="3600"/>
            </a:lvl1pPr>
            <a:lvl2pPr marL="515813" indent="0">
              <a:buNone/>
              <a:defRPr sz="3200"/>
            </a:lvl2pPr>
            <a:lvl3pPr marL="1031626" indent="0">
              <a:buNone/>
              <a:defRPr sz="2700"/>
            </a:lvl3pPr>
            <a:lvl4pPr marL="1547439" indent="0">
              <a:buNone/>
              <a:defRPr sz="2300"/>
            </a:lvl4pPr>
            <a:lvl5pPr marL="2063252" indent="0">
              <a:buNone/>
              <a:defRPr sz="2300"/>
            </a:lvl5pPr>
            <a:lvl6pPr marL="2579065" indent="0">
              <a:buNone/>
              <a:defRPr sz="2300"/>
            </a:lvl6pPr>
            <a:lvl7pPr marL="3094878" indent="0">
              <a:buNone/>
              <a:defRPr sz="2300"/>
            </a:lvl7pPr>
            <a:lvl8pPr marL="3610691" indent="0">
              <a:buNone/>
              <a:defRPr sz="2300"/>
            </a:lvl8pPr>
            <a:lvl9pPr marL="4126504" indent="0">
              <a:buNone/>
              <a:defRPr sz="23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4"/>
            <a:ext cx="7315200" cy="350391"/>
          </a:xfrm>
        </p:spPr>
        <p:txBody>
          <a:bodyPr/>
          <a:lstStyle>
            <a:lvl1pPr marL="0" indent="0">
              <a:buNone/>
              <a:defRPr sz="1600"/>
            </a:lvl1pPr>
            <a:lvl2pPr marL="515813" indent="0">
              <a:buNone/>
              <a:defRPr sz="1400"/>
            </a:lvl2pPr>
            <a:lvl3pPr marL="1031626" indent="0">
              <a:buNone/>
              <a:defRPr sz="1100"/>
            </a:lvl3pPr>
            <a:lvl4pPr marL="1547439" indent="0">
              <a:buNone/>
              <a:defRPr sz="1000"/>
            </a:lvl4pPr>
            <a:lvl5pPr marL="2063252" indent="0">
              <a:buNone/>
              <a:defRPr sz="1000"/>
            </a:lvl5pPr>
            <a:lvl6pPr marL="2579065" indent="0">
              <a:buNone/>
              <a:defRPr sz="1000"/>
            </a:lvl6pPr>
            <a:lvl7pPr marL="3094878" indent="0">
              <a:buNone/>
              <a:defRPr sz="1000"/>
            </a:lvl7pPr>
            <a:lvl8pPr marL="3610691" indent="0">
              <a:buNone/>
              <a:defRPr sz="1000"/>
            </a:lvl8pPr>
            <a:lvl9pPr marL="412650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29AED-D33C-4EA8-A538-17619E404C44}" type="datetime5">
              <a:rPr lang="ja-JP" altLang="en-US" smtClean="0"/>
              <a:pPr>
                <a:defRPr/>
              </a:pPr>
              <a:t>2019/04/14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67EB71-EAC7-4849-A17A-0EFE3BFE3AA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4219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6838"/>
            <a:ext cx="10972800" cy="58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  <a:endParaRPr lang="en-US" altLang="ja-JP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685802"/>
            <a:ext cx="10972800" cy="1975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altLang="ja-JP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" y="6538393"/>
            <a:ext cx="1077168" cy="319613"/>
          </a:xfrm>
          <a:prstGeom prst="rect">
            <a:avLst/>
          </a:prstGeom>
        </p:spPr>
        <p:txBody>
          <a:bodyPr vert="horz" wrap="none" lIns="103163" tIns="51581" rIns="103163" bIns="51581" numCol="1" anchor="b" anchorCtr="0" compatLnSpc="1">
            <a:prstTxWarp prst="textNoShape">
              <a:avLst/>
            </a:prstTxWarp>
            <a:spAutoFit/>
          </a:bodyPr>
          <a:lstStyle>
            <a:lvl1pPr>
              <a:defRPr kumimoji="0" sz="14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E27F1D5-279E-44AB-A7E3-0AC4FBA02C21}" type="datetime5">
              <a:rPr lang="ja-JP" altLang="en-US" smtClean="0"/>
              <a:pPr>
                <a:defRPr/>
              </a:pPr>
              <a:t>2019/04/14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82616" y="6538393"/>
            <a:ext cx="3226796" cy="319613"/>
          </a:xfrm>
          <a:prstGeom prst="rect">
            <a:avLst/>
          </a:prstGeom>
        </p:spPr>
        <p:txBody>
          <a:bodyPr vert="horz" wrap="none" lIns="103163" tIns="51581" rIns="103163" bIns="51581" numCol="1" anchor="b" anchorCtr="0" compatLnSpc="1">
            <a:prstTxWarp prst="textNoShape">
              <a:avLst/>
            </a:prstTxWarp>
            <a:spAutoFit/>
          </a:bodyPr>
          <a:lstStyle>
            <a:lvl1pPr algn="ctr">
              <a:defRPr kumimoji="0" sz="14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72064" y="6538393"/>
            <a:ext cx="419937" cy="319613"/>
          </a:xfrm>
          <a:prstGeom prst="rect">
            <a:avLst/>
          </a:prstGeom>
        </p:spPr>
        <p:txBody>
          <a:bodyPr vert="horz" wrap="none" lIns="103163" tIns="51581" rIns="103163" bIns="51581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kumimoji="0" sz="14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EEF6276-7C57-4699-8450-FB5D21900E07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u="sng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000" u="sng">
          <a:solidFill>
            <a:schemeClr val="tx2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000" u="sng">
          <a:solidFill>
            <a:schemeClr val="tx2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000" u="sng">
          <a:solidFill>
            <a:schemeClr val="tx2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000" u="sng">
          <a:solidFill>
            <a:schemeClr val="tx2"/>
          </a:solidFill>
          <a:latin typeface="Calibri" pitchFamily="34" charset="0"/>
        </a:defRPr>
      </a:lvl5pPr>
      <a:lvl6pPr marL="515813" algn="ctr" rtl="0" eaLnBrk="1" fontAlgn="base" hangingPunct="1">
        <a:spcBef>
          <a:spcPct val="0"/>
        </a:spcBef>
        <a:spcAft>
          <a:spcPct val="0"/>
        </a:spcAft>
        <a:defRPr sz="5000" u="sng">
          <a:solidFill>
            <a:schemeClr val="tx2"/>
          </a:solidFill>
          <a:latin typeface="Calibri" pitchFamily="34" charset="0"/>
        </a:defRPr>
      </a:lvl6pPr>
      <a:lvl7pPr marL="1031626" algn="ctr" rtl="0" eaLnBrk="1" fontAlgn="base" hangingPunct="1">
        <a:spcBef>
          <a:spcPct val="0"/>
        </a:spcBef>
        <a:spcAft>
          <a:spcPct val="0"/>
        </a:spcAft>
        <a:defRPr sz="5000" u="sng">
          <a:solidFill>
            <a:schemeClr val="tx2"/>
          </a:solidFill>
          <a:latin typeface="Calibri" pitchFamily="34" charset="0"/>
        </a:defRPr>
      </a:lvl7pPr>
      <a:lvl8pPr marL="1547439" algn="ctr" rtl="0" eaLnBrk="1" fontAlgn="base" hangingPunct="1">
        <a:spcBef>
          <a:spcPct val="0"/>
        </a:spcBef>
        <a:spcAft>
          <a:spcPct val="0"/>
        </a:spcAft>
        <a:defRPr sz="5000" u="sng">
          <a:solidFill>
            <a:schemeClr val="tx2"/>
          </a:solidFill>
          <a:latin typeface="Calibri" pitchFamily="34" charset="0"/>
        </a:defRPr>
      </a:lvl8pPr>
      <a:lvl9pPr marL="2063252" algn="ctr" rtl="0" eaLnBrk="1" fontAlgn="base" hangingPunct="1">
        <a:spcBef>
          <a:spcPct val="0"/>
        </a:spcBef>
        <a:spcAft>
          <a:spcPct val="0"/>
        </a:spcAft>
        <a:defRPr sz="5000" u="sng">
          <a:solidFill>
            <a:schemeClr val="tx2"/>
          </a:solidFill>
          <a:latin typeface="Calibri" pitchFamily="34" charset="0"/>
        </a:defRPr>
      </a:lvl9pPr>
    </p:titleStyle>
    <p:bodyStyle>
      <a:lvl1pPr marL="386860" indent="-38686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38196" indent="-32238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89533" indent="-25790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05346" indent="-25790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321159" indent="-25790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836972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52785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68598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4411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813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1626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7439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63252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9065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94878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0691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26504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hyperlink" Target="https://todoapp-gui.netlify.com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20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9.png"/><Relationship Id="rId2" Type="http://schemas.openxmlformats.org/officeDocument/2006/relationships/image" Target="../media/image3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7.png"/><Relationship Id="rId10" Type="http://schemas.openxmlformats.org/officeDocument/2006/relationships/image" Target="../media/image11.png"/><Relationship Id="rId19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8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7.png"/><Relationship Id="rId2" Type="http://schemas.openxmlformats.org/officeDocument/2006/relationships/image" Target="../media/image3.png"/><Relationship Id="rId16" Type="http://schemas.openxmlformats.org/officeDocument/2006/relationships/image" Target="../media/image21.tiff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5.png"/><Relationship Id="rId10" Type="http://schemas.openxmlformats.org/officeDocument/2006/relationships/image" Target="../media/image11.png"/><Relationship Id="rId19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0817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CE149E8-41F9-0C41-A7B6-886E5C576C45}"/>
              </a:ext>
            </a:extLst>
          </p:cNvPr>
          <p:cNvSpPr/>
          <p:nvPr/>
        </p:nvSpPr>
        <p:spPr>
          <a:xfrm>
            <a:off x="6096000" y="2070140"/>
            <a:ext cx="1960098" cy="196009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Serverless Architecture</a:t>
            </a:r>
            <a:endParaRPr kumimoji="1" lang="ja-JP" altLang="en-US"/>
          </a:p>
        </p:txBody>
      </p:sp>
      <p:sp>
        <p:nvSpPr>
          <p:cNvPr id="5" name="Line Callout 2 (Accent Bar) 4">
            <a:extLst>
              <a:ext uri="{FF2B5EF4-FFF2-40B4-BE49-F238E27FC236}">
                <a16:creationId xmlns:a16="http://schemas.microsoft.com/office/drawing/2014/main" id="{82712B56-7A54-FB49-9472-18E5E8C09C14}"/>
              </a:ext>
            </a:extLst>
          </p:cNvPr>
          <p:cNvSpPr/>
          <p:nvPr/>
        </p:nvSpPr>
        <p:spPr>
          <a:xfrm>
            <a:off x="9104598" y="980728"/>
            <a:ext cx="2879999" cy="1296144"/>
          </a:xfrm>
          <a:prstGeom prst="accentCallout2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AWS Lambda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Cloud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Azure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FaaS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ADBA60-D2BD-4647-A20E-CB2E7C10E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01" r="4107"/>
          <a:stretch/>
        </p:blipFill>
        <p:spPr>
          <a:xfrm>
            <a:off x="207403" y="1085097"/>
            <a:ext cx="5760000" cy="482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B7DBAE-835C-3F41-B29F-637FD34AC56F}"/>
              </a:ext>
            </a:extLst>
          </p:cNvPr>
          <p:cNvSpPr txBox="1"/>
          <p:nvPr/>
        </p:nvSpPr>
        <p:spPr>
          <a:xfrm>
            <a:off x="6509291" y="1700808"/>
            <a:ext cx="1133515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Serverless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99D1C-2824-E842-A620-300185569EC8}"/>
              </a:ext>
            </a:extLst>
          </p:cNvPr>
          <p:cNvSpPr txBox="1"/>
          <p:nvPr/>
        </p:nvSpPr>
        <p:spPr>
          <a:xfrm>
            <a:off x="6763367" y="2566359"/>
            <a:ext cx="611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13" name="Line Callout 2 (Accent Bar) 12">
            <a:extLst>
              <a:ext uri="{FF2B5EF4-FFF2-40B4-BE49-F238E27FC236}">
                <a16:creationId xmlns:a16="http://schemas.microsoft.com/office/drawing/2014/main" id="{BDE49A76-B5BB-C240-AF97-F1715AE91AB9}"/>
              </a:ext>
            </a:extLst>
          </p:cNvPr>
          <p:cNvSpPr/>
          <p:nvPr/>
        </p:nvSpPr>
        <p:spPr>
          <a:xfrm>
            <a:off x="9104598" y="2539400"/>
            <a:ext cx="2879999" cy="1296144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0518"/>
              <a:gd name="adj6" fmla="val -47090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AWS DynamoDB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</a:t>
            </a:r>
            <a:r>
              <a:rPr lang="en-US" dirty="0" err="1"/>
              <a:t>BigQuery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Azure Storage</a:t>
            </a:r>
          </a:p>
        </p:txBody>
      </p:sp>
      <p:sp>
        <p:nvSpPr>
          <p:cNvPr id="14" name="Line Callout 2 (Accent Bar) 13">
            <a:extLst>
              <a:ext uri="{FF2B5EF4-FFF2-40B4-BE49-F238E27FC236}">
                <a16:creationId xmlns:a16="http://schemas.microsoft.com/office/drawing/2014/main" id="{7EC8D699-586A-1947-8E37-01F5FA330A0F}"/>
              </a:ext>
            </a:extLst>
          </p:cNvPr>
          <p:cNvSpPr/>
          <p:nvPr/>
        </p:nvSpPr>
        <p:spPr>
          <a:xfrm>
            <a:off x="9104598" y="4098072"/>
            <a:ext cx="2879999" cy="1296144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0171"/>
              <a:gd name="adj6" fmla="val -47937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Azure Container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AWS EKS, ECS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5348273-FF23-E846-8EFB-59C4DA9CCBFD}"/>
              </a:ext>
            </a:extLst>
          </p:cNvPr>
          <p:cNvSpPr/>
          <p:nvPr/>
        </p:nvSpPr>
        <p:spPr>
          <a:xfrm>
            <a:off x="6096000" y="3138430"/>
            <a:ext cx="1960098" cy="196009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54717E-7CD3-E348-AAEC-2B795F509166}"/>
              </a:ext>
            </a:extLst>
          </p:cNvPr>
          <p:cNvSpPr txBox="1"/>
          <p:nvPr/>
        </p:nvSpPr>
        <p:spPr>
          <a:xfrm>
            <a:off x="6763367" y="5094476"/>
            <a:ext cx="62536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A44349-6833-6D4F-BA83-25D45FDAC17C}"/>
              </a:ext>
            </a:extLst>
          </p:cNvPr>
          <p:cNvSpPr txBox="1"/>
          <p:nvPr/>
        </p:nvSpPr>
        <p:spPr>
          <a:xfrm>
            <a:off x="6750640" y="3374844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BaaS</a:t>
            </a:r>
          </a:p>
        </p:txBody>
      </p:sp>
    </p:spTree>
    <p:extLst>
      <p:ext uri="{BB962C8B-B14F-4D97-AF65-F5344CB8AC3E}">
        <p14:creationId xmlns:p14="http://schemas.microsoft.com/office/powerpoint/2010/main" val="3160924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3A01F-357E-644B-A7A4-7933D9F2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</a:t>
            </a:r>
            <a:r>
              <a:rPr lang="en-US" dirty="0" err="1"/>
              <a:t>prem</a:t>
            </a:r>
            <a:r>
              <a:rPr lang="en-US" dirty="0"/>
              <a:t>, IaaS, CaaS, PaaS and </a:t>
            </a:r>
            <a:r>
              <a:rPr lang="en-US" dirty="0" err="1"/>
              <a:t>FaaS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A1E81-8BE6-0D4D-9E61-9221DABE1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50" y="1911350"/>
            <a:ext cx="5397500" cy="3035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EC2613-8A7A-6041-9B26-C643807EACFB}"/>
              </a:ext>
            </a:extLst>
          </p:cNvPr>
          <p:cNvSpPr/>
          <p:nvPr/>
        </p:nvSpPr>
        <p:spPr>
          <a:xfrm>
            <a:off x="4708248" y="5219908"/>
            <a:ext cx="2775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shared responsibility model</a:t>
            </a:r>
          </a:p>
        </p:txBody>
      </p:sp>
    </p:spTree>
    <p:extLst>
      <p:ext uri="{BB962C8B-B14F-4D97-AF65-F5344CB8AC3E}">
        <p14:creationId xmlns:p14="http://schemas.microsoft.com/office/powerpoint/2010/main" val="1444060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5F93E85A-00DE-F949-B691-D2173F19269C}"/>
              </a:ext>
            </a:extLst>
          </p:cNvPr>
          <p:cNvSpPr/>
          <p:nvPr/>
        </p:nvSpPr>
        <p:spPr>
          <a:xfrm>
            <a:off x="4184318" y="3007984"/>
            <a:ext cx="4154662" cy="2221215"/>
          </a:xfrm>
          <a:prstGeom prst="roundRect">
            <a:avLst>
              <a:gd name="adj" fmla="val 5503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01F94A7F-F31F-234F-930D-A99F85FC2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7202" y="3933057"/>
            <a:ext cx="952500" cy="9525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50A390BD-EE17-F242-8028-694AA0284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1046" y="3933381"/>
            <a:ext cx="952500" cy="95250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89642C14-EEC0-EC4E-96B3-FAAEECCE79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8457" y="3933056"/>
            <a:ext cx="952501" cy="952501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C4329FA4-009B-0248-AFDD-DA88B57865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9752" y="3007985"/>
            <a:ext cx="952500" cy="95250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86FDCA5-A8E6-1943-939A-8FFEFBE96EBE}"/>
              </a:ext>
            </a:extLst>
          </p:cNvPr>
          <p:cNvCxnSpPr>
            <a:cxnSpLocks/>
            <a:stCxn id="93" idx="3"/>
            <a:endCxn id="91" idx="1"/>
          </p:cNvCxnSpPr>
          <p:nvPr/>
        </p:nvCxnSpPr>
        <p:spPr>
          <a:xfrm>
            <a:off x="5180958" y="4409307"/>
            <a:ext cx="626244" cy="0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48C5B83-8E47-E548-A390-569209E1AB73}"/>
              </a:ext>
            </a:extLst>
          </p:cNvPr>
          <p:cNvCxnSpPr>
            <a:cxnSpLocks/>
            <a:stCxn id="91" idx="3"/>
            <a:endCxn id="92" idx="1"/>
          </p:cNvCxnSpPr>
          <p:nvPr/>
        </p:nvCxnSpPr>
        <p:spPr>
          <a:xfrm>
            <a:off x="6759702" y="4409307"/>
            <a:ext cx="651344" cy="324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7" name="Graphic 96">
            <a:extLst>
              <a:ext uri="{FF2B5EF4-FFF2-40B4-BE49-F238E27FC236}">
                <a16:creationId xmlns:a16="http://schemas.microsoft.com/office/drawing/2014/main" id="{E47648D7-AF16-3D41-9D85-11C0F5E32F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93123" y="2991589"/>
            <a:ext cx="678741" cy="678741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FAA04B07-EB25-844F-8A56-CD58DC1C0F75}"/>
              </a:ext>
            </a:extLst>
          </p:cNvPr>
          <p:cNvSpPr txBox="1"/>
          <p:nvPr/>
        </p:nvSpPr>
        <p:spPr>
          <a:xfrm>
            <a:off x="4184317" y="4709206"/>
            <a:ext cx="97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API Gateway</a:t>
            </a:r>
          </a:p>
          <a:p>
            <a:pPr algn="ctr"/>
            <a:r>
              <a:rPr lang="en-US" sz="1200" dirty="0"/>
              <a:t>(API)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D6477BE-D701-CE41-A975-8142C46D1F1F}"/>
              </a:ext>
            </a:extLst>
          </p:cNvPr>
          <p:cNvSpPr txBox="1"/>
          <p:nvPr/>
        </p:nvSpPr>
        <p:spPr>
          <a:xfrm>
            <a:off x="5972836" y="4709206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Lambda</a:t>
            </a:r>
          </a:p>
          <a:p>
            <a:pPr algn="ctr"/>
            <a:r>
              <a:rPr lang="en-US" sz="1200" dirty="0"/>
              <a:t>(</a:t>
            </a:r>
            <a:r>
              <a:rPr lang="ja-JP" altLang="en-US" sz="1200"/>
              <a:t>関数）</a:t>
            </a:r>
            <a:endParaRPr lang="en-US" sz="12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D277B1-A0A5-4A4A-96F6-BD184DBD7257}"/>
              </a:ext>
            </a:extLst>
          </p:cNvPr>
          <p:cNvSpPr txBox="1"/>
          <p:nvPr/>
        </p:nvSpPr>
        <p:spPr>
          <a:xfrm>
            <a:off x="7309254" y="4709206"/>
            <a:ext cx="1156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DynamoDB</a:t>
            </a:r>
            <a:br>
              <a:rPr lang="en-US" sz="1200" dirty="0"/>
            </a:br>
            <a:r>
              <a:rPr lang="en-US" sz="1200" dirty="0"/>
              <a:t>(</a:t>
            </a:r>
            <a:r>
              <a:rPr lang="ja-JP" altLang="en-US" sz="1200"/>
              <a:t>データベース</a:t>
            </a:r>
            <a:r>
              <a:rPr lang="en-US" sz="1200" dirty="0"/>
              <a:t>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5B6F550-044A-C740-9FBD-6B5BF69FE709}"/>
              </a:ext>
            </a:extLst>
          </p:cNvPr>
          <p:cNvSpPr txBox="1"/>
          <p:nvPr/>
        </p:nvSpPr>
        <p:spPr>
          <a:xfrm>
            <a:off x="6456040" y="3068960"/>
            <a:ext cx="942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CloudWatch</a:t>
            </a:r>
          </a:p>
          <a:p>
            <a:pPr algn="ctr"/>
            <a:r>
              <a:rPr lang="en-US" sz="1200" dirty="0"/>
              <a:t>(</a:t>
            </a:r>
            <a:r>
              <a:rPr lang="ja-JP" altLang="en-US" sz="1200"/>
              <a:t>ログ</a:t>
            </a:r>
            <a:r>
              <a:rPr lang="en-US" sz="1200" dirty="0"/>
              <a:t>)</a:t>
            </a:r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B90A9FA1-54BC-DB4B-ADF2-44D9C67BC62B}"/>
              </a:ext>
            </a:extLst>
          </p:cNvPr>
          <p:cNvSpPr/>
          <p:nvPr/>
        </p:nvSpPr>
        <p:spPr>
          <a:xfrm rot="5400000">
            <a:off x="2487799" y="2755292"/>
            <a:ext cx="2283015" cy="756920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8709B-C8BD-9745-A999-D98F7EB5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6838"/>
            <a:ext cx="10972800" cy="588962"/>
          </a:xfrm>
        </p:spPr>
        <p:txBody>
          <a:bodyPr/>
          <a:lstStyle/>
          <a:p>
            <a:r>
              <a:rPr lang="en-US" dirty="0" err="1"/>
              <a:t>handson</a:t>
            </a:r>
            <a:r>
              <a:rPr lang="en-US" dirty="0"/>
              <a:t> - web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892A660-0C24-4A4D-9D8E-96511D9D91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6544543" y="1664449"/>
            <a:ext cx="674679" cy="655585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B49AAC1-E03B-3849-AA74-7F74B1CE321E}"/>
              </a:ext>
            </a:extLst>
          </p:cNvPr>
          <p:cNvCxnSpPr>
            <a:cxnSpLocks/>
            <a:stCxn id="62" idx="3"/>
            <a:endCxn id="34" idx="3"/>
          </p:cNvCxnSpPr>
          <p:nvPr/>
        </p:nvCxnSpPr>
        <p:spPr>
          <a:xfrm flipV="1">
            <a:off x="5408453" y="1992242"/>
            <a:ext cx="1136090" cy="1"/>
          </a:xfrm>
          <a:prstGeom prst="line">
            <a:avLst/>
          </a:prstGeom>
          <a:ln w="63500">
            <a:prstDash val="sysDot"/>
            <a:head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C55C7D2-A041-3046-9AF0-CCBF6FEC9A21}"/>
              </a:ext>
            </a:extLst>
          </p:cNvPr>
          <p:cNvSpPr txBox="1"/>
          <p:nvPr/>
        </p:nvSpPr>
        <p:spPr>
          <a:xfrm>
            <a:off x="3354775" y="32311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2" name="Picture 6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CA347E-7B93-1A43-9001-89FBEAA6CC4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99" b="-957"/>
          <a:stretch/>
        </p:blipFill>
        <p:spPr>
          <a:xfrm>
            <a:off x="4184317" y="1124744"/>
            <a:ext cx="1224136" cy="173499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D2879FD-DE84-064E-BC36-ADF9D73E4EB6}"/>
              </a:ext>
            </a:extLst>
          </p:cNvPr>
          <p:cNvSpPr txBox="1"/>
          <p:nvPr/>
        </p:nvSpPr>
        <p:spPr>
          <a:xfrm>
            <a:off x="3398821" y="1124744"/>
            <a:ext cx="752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Frontend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8E02E70-5550-1F4B-929F-68E965C8D7C2}"/>
              </a:ext>
            </a:extLst>
          </p:cNvPr>
          <p:cNvSpPr txBox="1"/>
          <p:nvPr/>
        </p:nvSpPr>
        <p:spPr>
          <a:xfrm>
            <a:off x="3441460" y="4952200"/>
            <a:ext cx="710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Backend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0A7A675-4182-374C-BAE2-B9ACBED97C90}"/>
              </a:ext>
            </a:extLst>
          </p:cNvPr>
          <p:cNvSpPr txBox="1"/>
          <p:nvPr/>
        </p:nvSpPr>
        <p:spPr>
          <a:xfrm>
            <a:off x="6384032" y="1351801"/>
            <a:ext cx="10457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Administrator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1CB09B-27E8-4E44-997F-98969B4BF350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6296002" y="2320034"/>
            <a:ext cx="585880" cy="687951"/>
          </a:xfrm>
          <a:prstGeom prst="line">
            <a:avLst/>
          </a:prstGeom>
          <a:ln w="63500">
            <a:head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DF1BE64-4349-5540-B189-1CE6CEE5A913}"/>
              </a:ext>
            </a:extLst>
          </p:cNvPr>
          <p:cNvSpPr txBox="1"/>
          <p:nvPr/>
        </p:nvSpPr>
        <p:spPr>
          <a:xfrm>
            <a:off x="6672064" y="2492896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/>
              <a:t>コンソールから管理</a:t>
            </a:r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AC7AD5C-B0C8-FD4B-9CE7-DA3F940A7804}"/>
              </a:ext>
            </a:extLst>
          </p:cNvPr>
          <p:cNvSpPr txBox="1"/>
          <p:nvPr/>
        </p:nvSpPr>
        <p:spPr>
          <a:xfrm>
            <a:off x="5447928" y="2071881"/>
            <a:ext cx="1200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(</a:t>
            </a:r>
            <a:r>
              <a:rPr lang="ja-JP" altLang="en-US" sz="1200"/>
              <a:t>今回は簡略化</a:t>
            </a:r>
            <a:r>
              <a:rPr lang="en-US" altLang="ja-JP" sz="1200" dirty="0"/>
              <a:t>)</a:t>
            </a:r>
            <a:endParaRPr lang="en-US" dirty="0"/>
          </a:p>
        </p:txBody>
      </p:sp>
      <p:cxnSp>
        <p:nvCxnSpPr>
          <p:cNvPr id="79" name="直線矢印コネクタ 49">
            <a:extLst>
              <a:ext uri="{FF2B5EF4-FFF2-40B4-BE49-F238E27FC236}">
                <a16:creationId xmlns:a16="http://schemas.microsoft.com/office/drawing/2014/main" id="{A7E1DB5E-6BEF-574E-BABF-5ECE56CF38BD}"/>
              </a:ext>
            </a:extLst>
          </p:cNvPr>
          <p:cNvCxnSpPr>
            <a:cxnSpLocks/>
            <a:stCxn id="80" idx="3"/>
            <a:endCxn id="93" idx="1"/>
          </p:cNvCxnSpPr>
          <p:nvPr/>
        </p:nvCxnSpPr>
        <p:spPr>
          <a:xfrm>
            <a:off x="2945415" y="2935561"/>
            <a:ext cx="1283042" cy="147374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E75B6D42-253F-4141-89B9-A5BD3EC9ADAC}"/>
              </a:ext>
            </a:extLst>
          </p:cNvPr>
          <p:cNvSpPr/>
          <p:nvPr/>
        </p:nvSpPr>
        <p:spPr>
          <a:xfrm>
            <a:off x="2031015" y="2478361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87" name="直線矢印コネクタ 49">
            <a:extLst>
              <a:ext uri="{FF2B5EF4-FFF2-40B4-BE49-F238E27FC236}">
                <a16:creationId xmlns:a16="http://schemas.microsoft.com/office/drawing/2014/main" id="{C873B566-CC28-0F4A-98EB-B2DBE1C00064}"/>
              </a:ext>
            </a:extLst>
          </p:cNvPr>
          <p:cNvCxnSpPr>
            <a:cxnSpLocks/>
            <a:stCxn id="80" idx="3"/>
            <a:endCxn id="62" idx="1"/>
          </p:cNvCxnSpPr>
          <p:nvPr/>
        </p:nvCxnSpPr>
        <p:spPr>
          <a:xfrm flipV="1">
            <a:off x="2945415" y="1992243"/>
            <a:ext cx="1238902" cy="94331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F74AAC3-490C-AB42-A123-F6384EA1CB9A}"/>
              </a:ext>
            </a:extLst>
          </p:cNvPr>
          <p:cNvSpPr/>
          <p:nvPr/>
        </p:nvSpPr>
        <p:spPr>
          <a:xfrm>
            <a:off x="393134" y="692696"/>
            <a:ext cx="3242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5"/>
              </a:rPr>
              <a:t>https://todoapp-gui.netlify.com/</a:t>
            </a:r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A427A0E-AECB-2941-909C-0865C54F9318}"/>
              </a:ext>
            </a:extLst>
          </p:cNvPr>
          <p:cNvSpPr/>
          <p:nvPr/>
        </p:nvSpPr>
        <p:spPr>
          <a:xfrm>
            <a:off x="393134" y="5363924"/>
            <a:ext cx="6723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https://{id}.execute-api.ap-southeast-1.amazonaws.com/{team}/tasks</a:t>
            </a:r>
          </a:p>
        </p:txBody>
      </p:sp>
    </p:spTree>
    <p:extLst>
      <p:ext uri="{BB962C8B-B14F-4D97-AF65-F5344CB8AC3E}">
        <p14:creationId xmlns:p14="http://schemas.microsoft.com/office/powerpoint/2010/main" val="739522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loud 83">
            <a:extLst>
              <a:ext uri="{FF2B5EF4-FFF2-40B4-BE49-F238E27FC236}">
                <a16:creationId xmlns:a16="http://schemas.microsoft.com/office/drawing/2014/main" id="{B90A9FA1-54BC-DB4B-ADF2-44D9C67BC62B}"/>
              </a:ext>
            </a:extLst>
          </p:cNvPr>
          <p:cNvSpPr/>
          <p:nvPr/>
        </p:nvSpPr>
        <p:spPr>
          <a:xfrm rot="5400000">
            <a:off x="2487799" y="2755292"/>
            <a:ext cx="2283015" cy="756920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8709B-C8BD-9745-A999-D98F7EB5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6838"/>
            <a:ext cx="10972800" cy="588962"/>
          </a:xfrm>
        </p:spPr>
        <p:txBody>
          <a:bodyPr/>
          <a:lstStyle/>
          <a:p>
            <a:r>
              <a:rPr lang="en-US" dirty="0" err="1"/>
              <a:t>handson</a:t>
            </a:r>
            <a:r>
              <a:rPr lang="en-US" dirty="0"/>
              <a:t> - </a:t>
            </a:r>
            <a:r>
              <a:rPr lang="en-US" dirty="0" err="1"/>
              <a:t>sls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8B1780-AE3F-714B-82A8-75FFE2603613}"/>
              </a:ext>
            </a:extLst>
          </p:cNvPr>
          <p:cNvSpPr/>
          <p:nvPr/>
        </p:nvSpPr>
        <p:spPr>
          <a:xfrm>
            <a:off x="4184318" y="3007984"/>
            <a:ext cx="4154662" cy="2221215"/>
          </a:xfrm>
          <a:prstGeom prst="roundRect">
            <a:avLst>
              <a:gd name="adj" fmla="val 5503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040F769-85D5-FB40-B250-BC80C76D4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7202" y="3933057"/>
            <a:ext cx="952500" cy="9525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A8F5F39-6E25-E446-A1DC-E8183D2A3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1046" y="3933381"/>
            <a:ext cx="952500" cy="9525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3ECE4AD-5AD7-BE4E-BB88-787A367C66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8457" y="3933056"/>
            <a:ext cx="952501" cy="95250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A547BE9-0285-2F40-8ED2-27B8DE58D6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9752" y="3007985"/>
            <a:ext cx="952500" cy="9525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C26E40-7823-404B-B4D1-6CAA081388D0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5180958" y="4409307"/>
            <a:ext cx="626244" cy="0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A78F70-E1C9-E541-8D19-03B7E9F38204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759702" y="4409307"/>
            <a:ext cx="651344" cy="324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48386B6B-2B10-464F-9454-9864521ED0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93123" y="2991589"/>
            <a:ext cx="678741" cy="678741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4892A660-0C24-4A4D-9D8E-96511D9D91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6544543" y="1664449"/>
            <a:ext cx="674679" cy="655585"/>
          </a:xfrm>
          <a:prstGeom prst="rect">
            <a:avLst/>
          </a:prstGeom>
        </p:spPr>
      </p:pic>
      <p:pic>
        <p:nvPicPr>
          <p:cNvPr id="35" name="Content Placeholder 4">
            <a:extLst>
              <a:ext uri="{FF2B5EF4-FFF2-40B4-BE49-F238E27FC236}">
                <a16:creationId xmlns:a16="http://schemas.microsoft.com/office/drawing/2014/main" id="{EE709172-EB1B-3E48-A132-35C7423CA9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0612" y="1701541"/>
            <a:ext cx="959109" cy="959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B49AAC1-E03B-3849-AA74-7F74B1CE321E}"/>
              </a:ext>
            </a:extLst>
          </p:cNvPr>
          <p:cNvCxnSpPr>
            <a:cxnSpLocks/>
            <a:stCxn id="62" idx="3"/>
            <a:endCxn id="34" idx="3"/>
          </p:cNvCxnSpPr>
          <p:nvPr/>
        </p:nvCxnSpPr>
        <p:spPr>
          <a:xfrm flipV="1">
            <a:off x="5408453" y="1992242"/>
            <a:ext cx="1136090" cy="1"/>
          </a:xfrm>
          <a:prstGeom prst="line">
            <a:avLst/>
          </a:prstGeom>
          <a:ln w="63500">
            <a:prstDash val="sysDot"/>
            <a:head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89710A9F-DFF6-6441-876E-3E0E3E6405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77965" y="2768628"/>
            <a:ext cx="444348" cy="444348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B0F993FE-12BA-BE40-AD48-CE8F15F42FE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315948" y="2768628"/>
            <a:ext cx="444348" cy="44434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C55C7D2-A041-3046-9AF0-CCBF6FEC9A21}"/>
              </a:ext>
            </a:extLst>
          </p:cNvPr>
          <p:cNvSpPr txBox="1"/>
          <p:nvPr/>
        </p:nvSpPr>
        <p:spPr>
          <a:xfrm>
            <a:off x="3354775" y="32311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2" name="Picture 6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CA347E-7B93-1A43-9001-89FBEAA6CC45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99" b="-957"/>
          <a:stretch/>
        </p:blipFill>
        <p:spPr>
          <a:xfrm>
            <a:off x="4184317" y="1124744"/>
            <a:ext cx="1224136" cy="173499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8B26CF5-ED87-EC48-875E-5D7C00331CBB}"/>
              </a:ext>
            </a:extLst>
          </p:cNvPr>
          <p:cNvSpPr txBox="1"/>
          <p:nvPr/>
        </p:nvSpPr>
        <p:spPr>
          <a:xfrm>
            <a:off x="4184317" y="4709206"/>
            <a:ext cx="97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API Gateway</a:t>
            </a:r>
          </a:p>
          <a:p>
            <a:pPr algn="ctr"/>
            <a:r>
              <a:rPr lang="en-US" sz="1200" dirty="0"/>
              <a:t>(API)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AB8381-831C-A244-ADB4-896B4A47F554}"/>
              </a:ext>
            </a:extLst>
          </p:cNvPr>
          <p:cNvSpPr txBox="1"/>
          <p:nvPr/>
        </p:nvSpPr>
        <p:spPr>
          <a:xfrm>
            <a:off x="5972836" y="4709206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Lambda</a:t>
            </a:r>
          </a:p>
          <a:p>
            <a:pPr algn="ctr"/>
            <a:r>
              <a:rPr lang="en-US" sz="1200" dirty="0"/>
              <a:t>(</a:t>
            </a:r>
            <a:r>
              <a:rPr lang="ja-JP" altLang="en-US" sz="1200"/>
              <a:t>関数）</a:t>
            </a:r>
            <a:endParaRPr lang="en-US" sz="1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E7AC2A1-2E07-2B48-9325-C2D525D1D299}"/>
              </a:ext>
            </a:extLst>
          </p:cNvPr>
          <p:cNvSpPr txBox="1"/>
          <p:nvPr/>
        </p:nvSpPr>
        <p:spPr>
          <a:xfrm>
            <a:off x="7309254" y="4709206"/>
            <a:ext cx="1156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DynamoDB</a:t>
            </a:r>
            <a:br>
              <a:rPr lang="en-US" sz="1200" dirty="0"/>
            </a:br>
            <a:r>
              <a:rPr lang="en-US" sz="1200" dirty="0"/>
              <a:t>(</a:t>
            </a:r>
            <a:r>
              <a:rPr lang="ja-JP" altLang="en-US" sz="1200"/>
              <a:t>データベース</a:t>
            </a:r>
            <a:r>
              <a:rPr lang="en-US" sz="1200" dirty="0"/>
              <a:t>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2879FD-DE84-064E-BC36-ADF9D73E4EB6}"/>
              </a:ext>
            </a:extLst>
          </p:cNvPr>
          <p:cNvSpPr txBox="1"/>
          <p:nvPr/>
        </p:nvSpPr>
        <p:spPr>
          <a:xfrm>
            <a:off x="3398821" y="1124744"/>
            <a:ext cx="752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Frontend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A35A4C7-572B-6A4B-B98F-F1410FDA8BAE}"/>
              </a:ext>
            </a:extLst>
          </p:cNvPr>
          <p:cNvSpPr txBox="1"/>
          <p:nvPr/>
        </p:nvSpPr>
        <p:spPr>
          <a:xfrm>
            <a:off x="6456040" y="3068960"/>
            <a:ext cx="942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CloudWatch</a:t>
            </a:r>
          </a:p>
          <a:p>
            <a:pPr algn="ctr"/>
            <a:r>
              <a:rPr lang="en-US" sz="1200" dirty="0"/>
              <a:t>(</a:t>
            </a:r>
            <a:r>
              <a:rPr lang="ja-JP" altLang="en-US" sz="1200"/>
              <a:t>ログ</a:t>
            </a:r>
            <a:r>
              <a:rPr lang="en-US" sz="1200" dirty="0"/>
              <a:t>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8E02E70-5550-1F4B-929F-68E965C8D7C2}"/>
              </a:ext>
            </a:extLst>
          </p:cNvPr>
          <p:cNvSpPr txBox="1"/>
          <p:nvPr/>
        </p:nvSpPr>
        <p:spPr>
          <a:xfrm>
            <a:off x="3441460" y="4952200"/>
            <a:ext cx="710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Backend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0A7A675-4182-374C-BAE2-B9ACBED97C90}"/>
              </a:ext>
            </a:extLst>
          </p:cNvPr>
          <p:cNvSpPr txBox="1"/>
          <p:nvPr/>
        </p:nvSpPr>
        <p:spPr>
          <a:xfrm>
            <a:off x="6384032" y="1351801"/>
            <a:ext cx="10457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Administrator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1CB09B-27E8-4E44-997F-98969B4BF350}"/>
              </a:ext>
            </a:extLst>
          </p:cNvPr>
          <p:cNvCxnSpPr>
            <a:cxnSpLocks/>
            <a:stCxn id="35" idx="1"/>
            <a:endCxn id="34" idx="1"/>
          </p:cNvCxnSpPr>
          <p:nvPr/>
        </p:nvCxnSpPr>
        <p:spPr>
          <a:xfrm flipH="1" flipV="1">
            <a:off x="7219222" y="1992242"/>
            <a:ext cx="471390" cy="188854"/>
          </a:xfrm>
          <a:prstGeom prst="line">
            <a:avLst/>
          </a:prstGeom>
          <a:ln w="63500">
            <a:head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DF1BE64-4349-5540-B189-1CE6CEE5A913}"/>
              </a:ext>
            </a:extLst>
          </p:cNvPr>
          <p:cNvSpPr txBox="1"/>
          <p:nvPr/>
        </p:nvSpPr>
        <p:spPr>
          <a:xfrm>
            <a:off x="6456040" y="2431921"/>
            <a:ext cx="1249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>
                <a:solidFill>
                  <a:srgbClr val="FF0000"/>
                </a:solidFill>
              </a:rPr>
              <a:t>コードとして管理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AC7AD5C-B0C8-FD4B-9CE7-DA3F940A7804}"/>
              </a:ext>
            </a:extLst>
          </p:cNvPr>
          <p:cNvSpPr txBox="1"/>
          <p:nvPr/>
        </p:nvSpPr>
        <p:spPr>
          <a:xfrm>
            <a:off x="5447928" y="2071881"/>
            <a:ext cx="1200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(</a:t>
            </a:r>
            <a:r>
              <a:rPr lang="ja-JP" altLang="en-US" sz="1200"/>
              <a:t>今回は簡略化</a:t>
            </a:r>
            <a:r>
              <a:rPr lang="en-US" altLang="ja-JP" sz="1200" dirty="0"/>
              <a:t>)</a:t>
            </a:r>
            <a:endParaRPr lang="en-US" dirty="0"/>
          </a:p>
        </p:txBody>
      </p:sp>
      <p:cxnSp>
        <p:nvCxnSpPr>
          <p:cNvPr id="79" name="直線矢印コネクタ 49">
            <a:extLst>
              <a:ext uri="{FF2B5EF4-FFF2-40B4-BE49-F238E27FC236}">
                <a16:creationId xmlns:a16="http://schemas.microsoft.com/office/drawing/2014/main" id="{A7E1DB5E-6BEF-574E-BABF-5ECE56CF38BD}"/>
              </a:ext>
            </a:extLst>
          </p:cNvPr>
          <p:cNvCxnSpPr>
            <a:cxnSpLocks/>
            <a:stCxn id="80" idx="3"/>
            <a:endCxn id="13" idx="1"/>
          </p:cNvCxnSpPr>
          <p:nvPr/>
        </p:nvCxnSpPr>
        <p:spPr>
          <a:xfrm>
            <a:off x="2945415" y="2935561"/>
            <a:ext cx="1283042" cy="147374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E75B6D42-253F-4141-89B9-A5BD3EC9ADAC}"/>
              </a:ext>
            </a:extLst>
          </p:cNvPr>
          <p:cNvSpPr/>
          <p:nvPr/>
        </p:nvSpPr>
        <p:spPr>
          <a:xfrm>
            <a:off x="2031015" y="2478361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87" name="直線矢印コネクタ 49">
            <a:extLst>
              <a:ext uri="{FF2B5EF4-FFF2-40B4-BE49-F238E27FC236}">
                <a16:creationId xmlns:a16="http://schemas.microsoft.com/office/drawing/2014/main" id="{C873B566-CC28-0F4A-98EB-B2DBE1C00064}"/>
              </a:ext>
            </a:extLst>
          </p:cNvPr>
          <p:cNvCxnSpPr>
            <a:cxnSpLocks/>
            <a:stCxn id="80" idx="3"/>
            <a:endCxn id="62" idx="1"/>
          </p:cNvCxnSpPr>
          <p:nvPr/>
        </p:nvCxnSpPr>
        <p:spPr>
          <a:xfrm flipV="1">
            <a:off x="2945415" y="1992243"/>
            <a:ext cx="1238902" cy="94331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2A1571C-C673-AD4E-8CEE-6C08C5935A78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7815246" y="2660650"/>
            <a:ext cx="354921" cy="347334"/>
          </a:xfrm>
          <a:prstGeom prst="line">
            <a:avLst/>
          </a:prstGeom>
          <a:ln w="63500">
            <a:head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61B589-0005-DC44-8B1F-3BB94EAD0496}"/>
              </a:ext>
            </a:extLst>
          </p:cNvPr>
          <p:cNvSpPr txBox="1"/>
          <p:nvPr/>
        </p:nvSpPr>
        <p:spPr>
          <a:xfrm>
            <a:off x="7137439" y="937260"/>
            <a:ext cx="1710533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ja-JP" altLang="en-US" sz="1200"/>
              <a:t>今回は</a:t>
            </a:r>
            <a:r>
              <a:rPr lang="en-US" altLang="ja-JP" sz="1200" dirty="0"/>
              <a:t> </a:t>
            </a:r>
            <a:r>
              <a:rPr lang="en-US" sz="1200" dirty="0"/>
              <a:t>EC2 </a:t>
            </a:r>
            <a:r>
              <a:rPr lang="ja-JP" altLang="en-US" sz="1200"/>
              <a:t>に構築済み</a:t>
            </a:r>
            <a:endParaRPr lang="en-US" sz="12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EB1461B-4595-1F4D-843E-A170E3A5CD2F}"/>
              </a:ext>
            </a:extLst>
          </p:cNvPr>
          <p:cNvCxnSpPr>
            <a:cxnSpLocks/>
            <a:stCxn id="15" idx="2"/>
            <a:endCxn id="35" idx="0"/>
          </p:cNvCxnSpPr>
          <p:nvPr/>
        </p:nvCxnSpPr>
        <p:spPr>
          <a:xfrm>
            <a:off x="7992706" y="1214259"/>
            <a:ext cx="177461" cy="48728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481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loud 83">
            <a:extLst>
              <a:ext uri="{FF2B5EF4-FFF2-40B4-BE49-F238E27FC236}">
                <a16:creationId xmlns:a16="http://schemas.microsoft.com/office/drawing/2014/main" id="{B90A9FA1-54BC-DB4B-ADF2-44D9C67BC62B}"/>
              </a:ext>
            </a:extLst>
          </p:cNvPr>
          <p:cNvSpPr/>
          <p:nvPr/>
        </p:nvSpPr>
        <p:spPr>
          <a:xfrm rot="5400000">
            <a:off x="2487799" y="2755292"/>
            <a:ext cx="2283015" cy="756920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8709B-C8BD-9745-A999-D98F7EB5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6838"/>
            <a:ext cx="10972800" cy="588962"/>
          </a:xfrm>
        </p:spPr>
        <p:txBody>
          <a:bodyPr/>
          <a:lstStyle/>
          <a:p>
            <a:r>
              <a:rPr lang="en-US" dirty="0" err="1"/>
              <a:t>handson</a:t>
            </a:r>
            <a:r>
              <a:rPr lang="en-US" dirty="0"/>
              <a:t> - challenge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8B1780-AE3F-714B-82A8-75FFE2603613}"/>
              </a:ext>
            </a:extLst>
          </p:cNvPr>
          <p:cNvSpPr/>
          <p:nvPr/>
        </p:nvSpPr>
        <p:spPr>
          <a:xfrm>
            <a:off x="4184318" y="3007984"/>
            <a:ext cx="4154662" cy="2221215"/>
          </a:xfrm>
          <a:prstGeom prst="roundRect">
            <a:avLst>
              <a:gd name="adj" fmla="val 5503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040F769-85D5-FB40-B250-BC80C76D4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7202" y="3933057"/>
            <a:ext cx="952500" cy="9525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A8F5F39-6E25-E446-A1DC-E8183D2A3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1046" y="3933381"/>
            <a:ext cx="952500" cy="9525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3ECE4AD-5AD7-BE4E-BB88-787A367C66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8457" y="3933056"/>
            <a:ext cx="952501" cy="95250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A547BE9-0285-2F40-8ED2-27B8DE58D6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9752" y="3007985"/>
            <a:ext cx="952500" cy="9525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C26E40-7823-404B-B4D1-6CAA081388D0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5180958" y="4409307"/>
            <a:ext cx="626244" cy="0"/>
          </a:xfrm>
          <a:prstGeom prst="line">
            <a:avLst/>
          </a:prstGeom>
          <a:ln w="152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A78F70-E1C9-E541-8D19-03B7E9F38204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759702" y="4409307"/>
            <a:ext cx="651344" cy="324"/>
          </a:xfrm>
          <a:prstGeom prst="line">
            <a:avLst/>
          </a:prstGeom>
          <a:ln w="152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48386B6B-2B10-464F-9454-9864521ED0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93123" y="2991589"/>
            <a:ext cx="678741" cy="678741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4892A660-0C24-4A4D-9D8E-96511D9D91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6544543" y="1664449"/>
            <a:ext cx="674679" cy="655585"/>
          </a:xfrm>
          <a:prstGeom prst="rect">
            <a:avLst/>
          </a:prstGeom>
        </p:spPr>
      </p:pic>
      <p:pic>
        <p:nvPicPr>
          <p:cNvPr id="35" name="Content Placeholder 4">
            <a:extLst>
              <a:ext uri="{FF2B5EF4-FFF2-40B4-BE49-F238E27FC236}">
                <a16:creationId xmlns:a16="http://schemas.microsoft.com/office/drawing/2014/main" id="{EE709172-EB1B-3E48-A132-35C7423CA9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0612" y="1701541"/>
            <a:ext cx="959109" cy="959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B49AAC1-E03B-3849-AA74-7F74B1CE321E}"/>
              </a:ext>
            </a:extLst>
          </p:cNvPr>
          <p:cNvCxnSpPr>
            <a:cxnSpLocks/>
            <a:stCxn id="62" idx="3"/>
            <a:endCxn id="34" idx="3"/>
          </p:cNvCxnSpPr>
          <p:nvPr/>
        </p:nvCxnSpPr>
        <p:spPr>
          <a:xfrm flipV="1">
            <a:off x="5408453" y="1992242"/>
            <a:ext cx="1136090" cy="1"/>
          </a:xfrm>
          <a:prstGeom prst="line">
            <a:avLst/>
          </a:prstGeom>
          <a:ln w="63500">
            <a:prstDash val="sysDot"/>
            <a:head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C55C7D2-A041-3046-9AF0-CCBF6FEC9A21}"/>
              </a:ext>
            </a:extLst>
          </p:cNvPr>
          <p:cNvSpPr txBox="1"/>
          <p:nvPr/>
        </p:nvSpPr>
        <p:spPr>
          <a:xfrm>
            <a:off x="3354775" y="32311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2" name="Picture 6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CA347E-7B93-1A43-9001-89FBEAA6CC4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99" b="-957"/>
          <a:stretch/>
        </p:blipFill>
        <p:spPr>
          <a:xfrm>
            <a:off x="4184317" y="1124744"/>
            <a:ext cx="1224136" cy="173499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8B26CF5-ED87-EC48-875E-5D7C00331CBB}"/>
              </a:ext>
            </a:extLst>
          </p:cNvPr>
          <p:cNvSpPr txBox="1"/>
          <p:nvPr/>
        </p:nvSpPr>
        <p:spPr>
          <a:xfrm>
            <a:off x="4184317" y="4709206"/>
            <a:ext cx="97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API Gateway</a:t>
            </a:r>
          </a:p>
          <a:p>
            <a:pPr algn="ctr"/>
            <a:r>
              <a:rPr lang="en-US" sz="1200" dirty="0"/>
              <a:t>(API)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AB8381-831C-A244-ADB4-896B4A47F554}"/>
              </a:ext>
            </a:extLst>
          </p:cNvPr>
          <p:cNvSpPr txBox="1"/>
          <p:nvPr/>
        </p:nvSpPr>
        <p:spPr>
          <a:xfrm>
            <a:off x="5972836" y="4709206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Lambda</a:t>
            </a:r>
          </a:p>
          <a:p>
            <a:pPr algn="ctr"/>
            <a:r>
              <a:rPr lang="en-US" sz="1200" dirty="0"/>
              <a:t>(</a:t>
            </a:r>
            <a:r>
              <a:rPr lang="ja-JP" altLang="en-US" sz="1200"/>
              <a:t>関数）</a:t>
            </a:r>
            <a:endParaRPr lang="en-US" sz="1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E7AC2A1-2E07-2B48-9325-C2D525D1D299}"/>
              </a:ext>
            </a:extLst>
          </p:cNvPr>
          <p:cNvSpPr txBox="1"/>
          <p:nvPr/>
        </p:nvSpPr>
        <p:spPr>
          <a:xfrm>
            <a:off x="7309254" y="4709206"/>
            <a:ext cx="1156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DynamoDB</a:t>
            </a:r>
            <a:br>
              <a:rPr lang="en-US" sz="1200" dirty="0"/>
            </a:br>
            <a:r>
              <a:rPr lang="en-US" sz="1200" dirty="0"/>
              <a:t>(</a:t>
            </a:r>
            <a:r>
              <a:rPr lang="ja-JP" altLang="en-US" sz="1200"/>
              <a:t>データベース</a:t>
            </a:r>
            <a:r>
              <a:rPr lang="en-US" sz="1200" dirty="0"/>
              <a:t>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2879FD-DE84-064E-BC36-ADF9D73E4EB6}"/>
              </a:ext>
            </a:extLst>
          </p:cNvPr>
          <p:cNvSpPr txBox="1"/>
          <p:nvPr/>
        </p:nvSpPr>
        <p:spPr>
          <a:xfrm>
            <a:off x="3398821" y="1124744"/>
            <a:ext cx="752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Frontend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A35A4C7-572B-6A4B-B98F-F1410FDA8BAE}"/>
              </a:ext>
            </a:extLst>
          </p:cNvPr>
          <p:cNvSpPr txBox="1"/>
          <p:nvPr/>
        </p:nvSpPr>
        <p:spPr>
          <a:xfrm>
            <a:off x="6456040" y="3068960"/>
            <a:ext cx="942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CloudWatch</a:t>
            </a:r>
          </a:p>
          <a:p>
            <a:pPr algn="ctr"/>
            <a:r>
              <a:rPr lang="en-US" sz="1200" dirty="0"/>
              <a:t>(</a:t>
            </a:r>
            <a:r>
              <a:rPr lang="ja-JP" altLang="en-US" sz="1200"/>
              <a:t>ログ</a:t>
            </a:r>
            <a:r>
              <a:rPr lang="en-US" sz="1200" dirty="0"/>
              <a:t>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8E02E70-5550-1F4B-929F-68E965C8D7C2}"/>
              </a:ext>
            </a:extLst>
          </p:cNvPr>
          <p:cNvSpPr txBox="1"/>
          <p:nvPr/>
        </p:nvSpPr>
        <p:spPr>
          <a:xfrm>
            <a:off x="3441460" y="4952200"/>
            <a:ext cx="710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Backend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0A7A675-4182-374C-BAE2-B9ACBED97C90}"/>
              </a:ext>
            </a:extLst>
          </p:cNvPr>
          <p:cNvSpPr txBox="1"/>
          <p:nvPr/>
        </p:nvSpPr>
        <p:spPr>
          <a:xfrm>
            <a:off x="6384032" y="1351801"/>
            <a:ext cx="10457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Administrator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1CB09B-27E8-4E44-997F-98969B4BF350}"/>
              </a:ext>
            </a:extLst>
          </p:cNvPr>
          <p:cNvCxnSpPr>
            <a:cxnSpLocks/>
            <a:stCxn id="35" idx="1"/>
            <a:endCxn id="34" idx="1"/>
          </p:cNvCxnSpPr>
          <p:nvPr/>
        </p:nvCxnSpPr>
        <p:spPr>
          <a:xfrm flipH="1" flipV="1">
            <a:off x="7219222" y="1992242"/>
            <a:ext cx="471390" cy="188854"/>
          </a:xfrm>
          <a:prstGeom prst="line">
            <a:avLst/>
          </a:prstGeom>
          <a:ln w="63500">
            <a:head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DF1BE64-4349-5540-B189-1CE6CEE5A913}"/>
              </a:ext>
            </a:extLst>
          </p:cNvPr>
          <p:cNvSpPr txBox="1"/>
          <p:nvPr/>
        </p:nvSpPr>
        <p:spPr>
          <a:xfrm>
            <a:off x="6456040" y="2431921"/>
            <a:ext cx="1249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>
                <a:solidFill>
                  <a:srgbClr val="FF0000"/>
                </a:solidFill>
              </a:rPr>
              <a:t>コードとして管理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AC7AD5C-B0C8-FD4B-9CE7-DA3F940A7804}"/>
              </a:ext>
            </a:extLst>
          </p:cNvPr>
          <p:cNvSpPr txBox="1"/>
          <p:nvPr/>
        </p:nvSpPr>
        <p:spPr>
          <a:xfrm>
            <a:off x="5447928" y="2071881"/>
            <a:ext cx="1200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(</a:t>
            </a:r>
            <a:r>
              <a:rPr lang="ja-JP" altLang="en-US" sz="1200"/>
              <a:t>今回は簡略化</a:t>
            </a:r>
            <a:r>
              <a:rPr lang="en-US" altLang="ja-JP" sz="1200" dirty="0"/>
              <a:t>)</a:t>
            </a:r>
            <a:endParaRPr lang="en-US" dirty="0"/>
          </a:p>
        </p:txBody>
      </p:sp>
      <p:cxnSp>
        <p:nvCxnSpPr>
          <p:cNvPr id="79" name="直線矢印コネクタ 49">
            <a:extLst>
              <a:ext uri="{FF2B5EF4-FFF2-40B4-BE49-F238E27FC236}">
                <a16:creationId xmlns:a16="http://schemas.microsoft.com/office/drawing/2014/main" id="{A7E1DB5E-6BEF-574E-BABF-5ECE56CF38BD}"/>
              </a:ext>
            </a:extLst>
          </p:cNvPr>
          <p:cNvCxnSpPr>
            <a:cxnSpLocks/>
            <a:stCxn id="80" idx="3"/>
            <a:endCxn id="13" idx="1"/>
          </p:cNvCxnSpPr>
          <p:nvPr/>
        </p:nvCxnSpPr>
        <p:spPr>
          <a:xfrm>
            <a:off x="2945415" y="2935561"/>
            <a:ext cx="1283042" cy="1473746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E75B6D42-253F-4141-89B9-A5BD3EC9ADAC}"/>
              </a:ext>
            </a:extLst>
          </p:cNvPr>
          <p:cNvSpPr/>
          <p:nvPr/>
        </p:nvSpPr>
        <p:spPr>
          <a:xfrm>
            <a:off x="2031015" y="2478361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2A1571C-C673-AD4E-8CEE-6C08C5935A78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7815246" y="2660650"/>
            <a:ext cx="354921" cy="347334"/>
          </a:xfrm>
          <a:prstGeom prst="line">
            <a:avLst/>
          </a:prstGeom>
          <a:ln w="63500">
            <a:head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61B589-0005-DC44-8B1F-3BB94EAD0496}"/>
              </a:ext>
            </a:extLst>
          </p:cNvPr>
          <p:cNvSpPr txBox="1"/>
          <p:nvPr/>
        </p:nvSpPr>
        <p:spPr>
          <a:xfrm>
            <a:off x="7137439" y="937260"/>
            <a:ext cx="1710533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ja-JP" altLang="en-US" sz="1200"/>
              <a:t>今回は</a:t>
            </a:r>
            <a:r>
              <a:rPr lang="en-US" altLang="ja-JP" sz="1200" dirty="0"/>
              <a:t> </a:t>
            </a:r>
            <a:r>
              <a:rPr lang="en-US" sz="1200" dirty="0"/>
              <a:t>EC2 </a:t>
            </a:r>
            <a:r>
              <a:rPr lang="ja-JP" altLang="en-US" sz="1200"/>
              <a:t>に構築済み</a:t>
            </a:r>
            <a:endParaRPr lang="en-US" sz="12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EB1461B-4595-1F4D-843E-A170E3A5CD2F}"/>
              </a:ext>
            </a:extLst>
          </p:cNvPr>
          <p:cNvCxnSpPr>
            <a:cxnSpLocks/>
            <a:stCxn id="15" idx="2"/>
            <a:endCxn id="35" idx="0"/>
          </p:cNvCxnSpPr>
          <p:nvPr/>
        </p:nvCxnSpPr>
        <p:spPr>
          <a:xfrm>
            <a:off x="7992706" y="1214259"/>
            <a:ext cx="177461" cy="48728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27C7CB4-4BCF-FD4E-85DF-8145DB89FD3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45133" y="2556406"/>
            <a:ext cx="1098539" cy="109853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DA1063B-257E-AD4F-BF41-51C0B317DA89}"/>
              </a:ext>
            </a:extLst>
          </p:cNvPr>
          <p:cNvSpPr txBox="1"/>
          <p:nvPr/>
        </p:nvSpPr>
        <p:spPr>
          <a:xfrm>
            <a:off x="2279576" y="3602986"/>
            <a:ext cx="628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Gatling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88EC45-57B6-3D40-9284-8106FC424D8D}"/>
              </a:ext>
            </a:extLst>
          </p:cNvPr>
          <p:cNvSpPr txBox="1"/>
          <p:nvPr/>
        </p:nvSpPr>
        <p:spPr>
          <a:xfrm>
            <a:off x="1815373" y="4421580"/>
            <a:ext cx="1710533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ja-JP" altLang="en-US" sz="1200"/>
              <a:t>今回は</a:t>
            </a:r>
            <a:r>
              <a:rPr lang="en-US" altLang="ja-JP" sz="1200" dirty="0"/>
              <a:t> </a:t>
            </a:r>
            <a:r>
              <a:rPr lang="en-US" sz="1200" dirty="0"/>
              <a:t>EC2 </a:t>
            </a:r>
            <a:r>
              <a:rPr lang="ja-JP" altLang="en-US" sz="1200"/>
              <a:t>に構築済み</a:t>
            </a:r>
            <a:endParaRPr lang="en-US" sz="120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76B774F-0D50-A14D-ACAA-4D84CD8E81E6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>
            <a:off x="2594022" y="3879985"/>
            <a:ext cx="76618" cy="54159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2" name="Graphic 41">
            <a:extLst>
              <a:ext uri="{FF2B5EF4-FFF2-40B4-BE49-F238E27FC236}">
                <a16:creationId xmlns:a16="http://schemas.microsoft.com/office/drawing/2014/main" id="{2933B19A-6A38-4B42-A40F-E785203827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77965" y="2768628"/>
            <a:ext cx="444348" cy="444348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3017A24-143A-714A-83F3-F583671A34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315948" y="2768628"/>
            <a:ext cx="444348" cy="44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40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rge_16x9.potx" id="{578FEBD4-F42F-4138-8A8C-8D4F7D77AE41}" vid="{5D09E63F-CB59-491C-999A-BEEE6D8A538B}"/>
    </a:ext>
  </a:ext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</TotalTime>
  <Words>169</Words>
  <Application>Microsoft Macintosh PowerPoint</Application>
  <PresentationFormat>Widescreen</PresentationFormat>
  <Paragraphs>65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PowerPoint Presentation</vt:lpstr>
      <vt:lpstr>Serverless Architecture</vt:lpstr>
      <vt:lpstr>On-prem, IaaS, CaaS, PaaS and FaaS</vt:lpstr>
      <vt:lpstr>handson - web</vt:lpstr>
      <vt:lpstr>handson - sls</vt:lpstr>
      <vt:lpstr>handson - challenge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matsuda george</dc:creator>
  <cp:lastModifiedBy>matsuda george</cp:lastModifiedBy>
  <cp:revision>6</cp:revision>
  <cp:lastPrinted>2013-12-12T03:38:28Z</cp:lastPrinted>
  <dcterms:created xsi:type="dcterms:W3CDTF">2019-03-13T00:29:00Z</dcterms:created>
  <dcterms:modified xsi:type="dcterms:W3CDTF">2019-04-14T10:10:55Z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情報管理区分">
    <vt:lpwstr>管理区分外</vt:lpwstr>
  </property>
  <property fmtid="{D5CDD505-2E9C-101B-9397-08002B2CF9AE}" pid="3" name="文書区分">
    <vt:lpwstr/>
  </property>
  <property fmtid="{D5CDD505-2E9C-101B-9397-08002B2CF9AE}" pid="4" name="情報管理責任者所属">
    <vt:lpwstr/>
  </property>
  <property fmtid="{D5CDD505-2E9C-101B-9397-08002B2CF9AE}" pid="5" name="情報管理責任者役職">
    <vt:lpwstr/>
  </property>
  <property fmtid="{D5CDD505-2E9C-101B-9397-08002B2CF9AE}" pid="6" name="情報管理責任者氏名">
    <vt:lpwstr/>
  </property>
  <property fmtid="{D5CDD505-2E9C-101B-9397-08002B2CF9AE}" pid="7" name="情報管理責任者メールアドレス">
    <vt:lpwstr/>
  </property>
  <property fmtid="{D5CDD505-2E9C-101B-9397-08002B2CF9AE}" pid="8" name="作成年月日">
    <vt:lpwstr>2013/08/09</vt:lpwstr>
  </property>
  <property fmtid="{D5CDD505-2E9C-101B-9397-08002B2CF9AE}" pid="9" name="守秘管理期限">
    <vt:lpwstr>無期限</vt:lpwstr>
  </property>
  <property fmtid="{D5CDD505-2E9C-101B-9397-08002B2CF9AE}" pid="10" name="廃棄期限">
    <vt:lpwstr>2014/08/08</vt:lpwstr>
  </property>
  <property fmtid="{D5CDD505-2E9C-101B-9397-08002B2CF9AE}" pid="11" name="作成者所属">
    <vt:lpwstr/>
  </property>
  <property fmtid="{D5CDD505-2E9C-101B-9397-08002B2CF9AE}" pid="12" name="作成者氏名">
    <vt:lpwstr/>
  </property>
  <property fmtid="{D5CDD505-2E9C-101B-9397-08002B2CF9AE}" pid="13" name="作成者メールアドレス">
    <vt:lpwstr/>
  </property>
  <property fmtid="{D5CDD505-2E9C-101B-9397-08002B2CF9AE}" pid="14" name="文書ID">
    <vt:lpwstr/>
  </property>
  <property fmtid="{D5CDD505-2E9C-101B-9397-08002B2CF9AE}" pid="15" name="配布番号">
    <vt:lpwstr/>
  </property>
  <property fmtid="{D5CDD505-2E9C-101B-9397-08002B2CF9AE}" pid="16" name="配布先">
    <vt:lpwstr/>
  </property>
</Properties>
</file>